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2" r:id="rId4"/>
    <p:sldId id="259" r:id="rId5"/>
    <p:sldId id="260" r:id="rId6"/>
    <p:sldId id="261" r:id="rId7"/>
    <p:sldId id="262" r:id="rId8"/>
    <p:sldId id="264" r:id="rId9"/>
    <p:sldId id="273" r:id="rId10"/>
    <p:sldId id="265" r:id="rId11"/>
    <p:sldId id="267" r:id="rId12"/>
    <p:sldId id="268" r:id="rId13"/>
    <p:sldId id="266" r:id="rId14"/>
    <p:sldId id="270" r:id="rId15"/>
    <p:sldId id="27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6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470"/>
  </p:normalViewPr>
  <p:slideViewPr>
    <p:cSldViewPr snapToGrid="0" snapToObjects="1">
      <p:cViewPr>
        <p:scale>
          <a:sx n="62" d="100"/>
          <a:sy n="62" d="100"/>
        </p:scale>
        <p:origin x="-2184" y="-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F1586-80E2-9C4E-BB57-B13B45A031DA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CC31-0486-7A4E-80FF-0C524C929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6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CCC31-0486-7A4E-80FF-0C524C929E8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41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519DA09-69F2-8F49-B269-16CC89DE2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7A0EC47-4E18-C74A-BC8A-6EAF5ECA7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051DAB4-AEB3-3642-85EF-8A7B9968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80E9125-0FDA-574A-9EA3-4F83A626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AF4C273-D8D2-274E-9CD8-D58EA57C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92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73A1827-2E34-1F4D-9E3E-87B7EDE2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CC24A9CA-8256-944A-9DB5-67742E1DB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3470956-CECA-2C4B-AE8A-6EBE8541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8E75C99-23D1-ED4E-9EE3-094CD1FA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0ECF909-C3A5-454F-9CC1-C7BA9547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60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6EBB9D4A-E811-6449-83A2-6195CB847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C7C28C03-2337-2B48-8AED-74314173E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5B035D8-C0DC-8143-95B2-375BFAD2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46BAADA-99C9-F24A-BF89-C1A867A8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840BE13-F5BE-3448-9440-C8A6FC65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72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F17863B-62E5-F64C-98DB-58C50487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CFE3D93-B23B-B942-983E-C56EF0165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6B31548-12BA-1E46-8815-B6B2D078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4AE5511-CB7A-3E46-BB54-966205E8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26741EF-F2A9-1E46-A6F7-2AF73766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08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9EC87A2-66AD-6141-8286-EE556445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E51869F-9E2E-B74B-8E01-2012E8402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2227E17-B1E3-DF46-B364-EF9E70C6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B9FA3EB-F7A0-E345-B9FC-3E0B7C9E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5D60F28-8BCA-6748-83DB-B89EA5EC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8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A7B4D1-083B-F94E-B9BF-1C7542C1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6BF7B81-0FFF-3B47-95DE-96EF7E482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717DCE5-1DDB-9D43-8322-7C9AF6729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00C314FA-0409-6846-8280-5225E879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6848B53D-4F23-6944-9801-75434CB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9DB4409-1789-6345-AB11-83E232BD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78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41C847F-66EA-3D47-988C-19BFE1C1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7CF3195-D912-114C-AA30-493895D48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924FCAB7-C0C9-344B-A73D-5823238F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ECCEA7-6557-1D45-8510-30816F49D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FE8FE2D-7752-CA43-878C-CCE0E786D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CFF70240-E9A0-0F49-A35D-838A8745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367A9ED7-86D9-BF45-A2F1-BF59AC98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85E08EAC-A734-5F40-9357-66188B3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0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60E37BB-574A-BC49-97B3-A1735BEE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01C1299-F7F3-4F47-BB7F-B7B05BA6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987462F-75BD-584B-B6F3-CB9A0DAE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496FD3F-B1A2-8E48-B734-B508E33E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04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F7336D0E-4F21-C445-A149-9D2A0F34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695AC452-A409-4D4A-BEE4-74BDAB4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09BB137-F5CB-B448-AA1E-711ED3CD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90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5AB7671-29C9-F348-9C85-8164B3F5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DCCB7A6-5CFF-DE44-BD1B-D57B9C527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9FC7A648-7149-EA48-9637-23530633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142E730-4346-2B42-A3F5-0684A779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F761704-292A-3845-9133-038EE9C3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87D5B272-34AA-FF40-B059-E14EEB20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1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132CADA-61DB-0043-A9E8-598F3725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FE3BF28F-21E2-5341-9DBD-CCF59B920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0DB6289-0B63-AE44-B6BA-62CF5937F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A7D2D3FC-2521-A943-8476-2B64AD86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4C187A56-D50E-064D-A002-C6F0C47E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624CA6D-04D2-F648-B40D-A90A3989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26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660F283-A34D-C74E-982A-D7BE4648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5DBEEDB-C1A2-AD4A-BF14-05A82940C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B94EDD2-4BDB-F346-BBE0-1996EAF72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0DCC-387D-7D48-B040-2EC502328654}" type="datetimeFigureOut">
              <a:rPr lang="ru-RU" smtClean="0"/>
              <a:t>22.10.2019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1EF05A8-820D-4148-91ED-5907C5E47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F340B74-BB27-BA46-86F9-DC48758EB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D8BC-6637-FE4B-82B6-D3246E32DE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09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jpeg"/><Relationship Id="rId7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4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Наташа\корел\сувалкина\фото подборка\rpa-banner-carri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Наташа\корел\сувалкина\презентация НЕЙРОНКИ\ДОД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"/>
            <a:ext cx="12220143" cy="685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1018026" y="235304"/>
            <a:ext cx="10737837" cy="3336264"/>
            <a:chOff x="1693718" y="459881"/>
            <a:chExt cx="9556173" cy="2969119"/>
          </a:xfrm>
        </p:grpSpPr>
        <p:pic>
          <p:nvPicPr>
            <p:cNvPr id="9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1693718" y="459881"/>
              <a:ext cx="2601191" cy="2969119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8974"/>
            <a:stretch/>
          </p:blipFill>
          <p:spPr bwMode="auto">
            <a:xfrm>
              <a:off x="4294909" y="459881"/>
              <a:ext cx="6954982" cy="2969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5724337" y="2406985"/>
            <a:ext cx="4791265" cy="118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ru-RU" sz="6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СТРОКИ</a:t>
            </a:r>
            <a:endParaRPr lang="en-US" sz="66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87275" y="5768250"/>
            <a:ext cx="4017446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5400" b="1" dirty="0" smtClean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СЛОВАРИ</a:t>
            </a:r>
            <a:endParaRPr lang="ru-RU" sz="5400" b="1" dirty="0">
              <a:solidFill>
                <a:srgbClr val="1F57B3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56964" r="11828" b="2263"/>
          <a:stretch/>
        </p:blipFill>
        <p:spPr bwMode="auto">
          <a:xfrm>
            <a:off x="10124003" y="5518730"/>
            <a:ext cx="2067998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t="56964" r="-1" b="2263"/>
          <a:stretch/>
        </p:blipFill>
        <p:spPr bwMode="auto">
          <a:xfrm flipH="1">
            <a:off x="0" y="4849095"/>
            <a:ext cx="3281234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0" y="487679"/>
            <a:ext cx="12192000" cy="50310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2" descr="D:\Наташа\корел\сувалкина\фото подборка\the-power-of-sparse-data-ai-in-the-pharmaceutical-industry-32037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554"/>
          <a:stretch/>
        </p:blipFill>
        <p:spPr bwMode="auto">
          <a:xfrm>
            <a:off x="1206213" y="488314"/>
            <a:ext cx="9779568" cy="503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13" y="488314"/>
            <a:ext cx="9779568" cy="50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/>
          <p:cNvGrpSpPr/>
          <p:nvPr/>
        </p:nvGrpSpPr>
        <p:grpSpPr>
          <a:xfrm>
            <a:off x="2163862" y="1715381"/>
            <a:ext cx="7864268" cy="2751736"/>
            <a:chOff x="2087453" y="1458770"/>
            <a:chExt cx="7864268" cy="2751736"/>
          </a:xfrm>
        </p:grpSpPr>
        <p:pic>
          <p:nvPicPr>
            <p:cNvPr id="17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007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34056" b="-4479"/>
          <a:stretch/>
        </p:blipFill>
        <p:spPr bwMode="auto">
          <a:xfrm>
            <a:off x="6890" y="620285"/>
            <a:ext cx="2164810" cy="15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4299675" y="438197"/>
            <a:ext cx="359265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СЛОВАРИ</a:t>
            </a:r>
            <a:endParaRPr lang="en-US" sz="48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3" name="Прямоугольник 12"/>
          <p:cNvSpPr/>
          <p:nvPr/>
        </p:nvSpPr>
        <p:spPr>
          <a:xfrm flipH="1">
            <a:off x="-10" y="1486397"/>
            <a:ext cx="12192001" cy="50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4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49014" y="11203"/>
            <a:ext cx="1389439" cy="1389439"/>
          </a:xfrm>
          <a:prstGeom prst="rect">
            <a:avLst/>
          </a:prstGeom>
          <a:noFill/>
        </p:spPr>
      </p:pic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2B0BE2BE-61E1-0E4B-B121-BF68D24A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13" y="2071717"/>
            <a:ext cx="11274573" cy="4076043"/>
          </a:xfrm>
          <a:prstGeom prst="rect">
            <a:avLst/>
          </a:prstGeom>
        </p:spPr>
      </p:pic>
      <p:pic>
        <p:nvPicPr>
          <p:cNvPr id="16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6397"/>
            <a:ext cx="12191996" cy="5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48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34056" b="-4479"/>
          <a:stretch/>
        </p:blipFill>
        <p:spPr bwMode="auto">
          <a:xfrm>
            <a:off x="6890" y="620285"/>
            <a:ext cx="2164810" cy="15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4299675" y="438197"/>
            <a:ext cx="359265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СЛОВАРИ</a:t>
            </a:r>
            <a:endParaRPr lang="en-US" sz="48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4" name="Прямоугольник 13"/>
          <p:cNvSpPr/>
          <p:nvPr/>
        </p:nvSpPr>
        <p:spPr>
          <a:xfrm flipH="1">
            <a:off x="-10" y="1486397"/>
            <a:ext cx="12192001" cy="50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5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49014" y="11203"/>
            <a:ext cx="1389439" cy="1389439"/>
          </a:xfrm>
          <a:prstGeom prst="rect">
            <a:avLst/>
          </a:prstGeom>
          <a:noFill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A09741D7-2225-CC4D-81EC-1C72F994A7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"/>
          <a:stretch/>
        </p:blipFill>
        <p:spPr>
          <a:xfrm>
            <a:off x="-10" y="1486396"/>
            <a:ext cx="12192010" cy="5016483"/>
          </a:xfrm>
          <a:prstGeom prst="rect">
            <a:avLst/>
          </a:prstGeom>
        </p:spPr>
      </p:pic>
      <p:pic>
        <p:nvPicPr>
          <p:cNvPr id="19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" y="1486396"/>
            <a:ext cx="12185111" cy="501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8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47;p18"/>
          <p:cNvGrpSpPr/>
          <p:nvPr/>
        </p:nvGrpSpPr>
        <p:grpSpPr>
          <a:xfrm>
            <a:off x="0" y="4523232"/>
            <a:ext cx="12192000" cy="710239"/>
            <a:chOff x="0" y="0"/>
            <a:chExt cx="12192000" cy="710239"/>
          </a:xfrm>
        </p:grpSpPr>
        <p:pic>
          <p:nvPicPr>
            <p:cNvPr id="7" name="Google Shape;148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49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50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51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4" t="56963" r="26830" b="21412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52;p18"/>
          <p:cNvSpPr/>
          <p:nvPr/>
        </p:nvSpPr>
        <p:spPr>
          <a:xfrm>
            <a:off x="0" y="0"/>
            <a:ext cx="12191999" cy="4693920"/>
          </a:xfrm>
          <a:prstGeom prst="rect">
            <a:avLst/>
          </a:prstGeom>
          <a:solidFill>
            <a:srgbClr val="203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;p18"/>
          <p:cNvSpPr txBox="1"/>
          <p:nvPr/>
        </p:nvSpPr>
        <p:spPr>
          <a:xfrm>
            <a:off x="-1" y="4314844"/>
            <a:ext cx="12191999" cy="219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/>
            <a:r>
              <a:rPr lang="ru-RU" sz="5200" b="1" dirty="0" smtClean="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МНОЖЕСТВО</a:t>
            </a:r>
            <a:endParaRPr lang="en-US" sz="5200" b="1" dirty="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" name="Picture 2" descr="D:\Наташа\корел\сувалкина\фото подборка\от дмитрия\smNt728QgL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0" b="5217"/>
          <a:stretch/>
        </p:blipFill>
        <p:spPr bwMode="auto">
          <a:xfrm>
            <a:off x="530989" y="451104"/>
            <a:ext cx="11153643" cy="50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88" y="451104"/>
            <a:ext cx="11153643" cy="50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1980982" y="1715381"/>
            <a:ext cx="7864268" cy="2751736"/>
            <a:chOff x="2087453" y="1458770"/>
            <a:chExt cx="7864268" cy="2751736"/>
          </a:xfrm>
        </p:grpSpPr>
        <p:pic>
          <p:nvPicPr>
            <p:cNvPr id="16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35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D8D5EF4D-757E-8F41-B380-95557EA509A2}"/>
              </a:ext>
            </a:extLst>
          </p:cNvPr>
          <p:cNvSpPr/>
          <p:nvPr/>
        </p:nvSpPr>
        <p:spPr>
          <a:xfrm>
            <a:off x="749245" y="214738"/>
            <a:ext cx="386195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Множество</a:t>
            </a:r>
            <a:endParaRPr lang="en-US" sz="40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9249010F-A1AF-9848-BFDF-41EB1CC3B722}"/>
              </a:ext>
            </a:extLst>
          </p:cNvPr>
          <p:cNvSpPr/>
          <p:nvPr/>
        </p:nvSpPr>
        <p:spPr>
          <a:xfrm>
            <a:off x="1209433" y="1751383"/>
            <a:ext cx="68203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Century Gothic" panose="020B0502020202020204" pitchFamily="34" charset="0"/>
              </a:rPr>
              <a:t>Множество в </a:t>
            </a:r>
            <a:r>
              <a:rPr lang="en-US" sz="2400" dirty="0">
                <a:latin typeface="Century Gothic" panose="020B0502020202020204" pitchFamily="34" charset="0"/>
              </a:rPr>
              <a:t>python - "</a:t>
            </a:r>
            <a:r>
              <a:rPr lang="ru-RU" sz="2400" dirty="0">
                <a:latin typeface="Century Gothic" panose="020B0502020202020204" pitchFamily="34" charset="0"/>
              </a:rPr>
              <a:t>контейнер", содержащий не повторяющиеся элементы в случайном порядке.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281ABDE9-B822-7C41-AFC0-FB374DF187B3}"/>
              </a:ext>
            </a:extLst>
          </p:cNvPr>
          <p:cNvSpPr/>
          <p:nvPr/>
        </p:nvSpPr>
        <p:spPr>
          <a:xfrm>
            <a:off x="1209433" y="4069761"/>
            <a:ext cx="61920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Century Gothic" panose="020B0502020202020204" pitchFamily="34" charset="0"/>
              </a:rPr>
              <a:t>Отличие </a:t>
            </a:r>
            <a:r>
              <a:rPr lang="en-US" sz="2400" dirty="0">
                <a:latin typeface="Century Gothic" panose="020B0502020202020204" pitchFamily="34" charset="0"/>
              </a:rPr>
              <a:t>set </a:t>
            </a:r>
            <a:r>
              <a:rPr lang="ru-RU" sz="2400" dirty="0">
                <a:latin typeface="Century Gothic" panose="020B0502020202020204" pitchFamily="34" charset="0"/>
              </a:rPr>
              <a:t>от </a:t>
            </a:r>
            <a:r>
              <a:rPr lang="en-US" sz="2400" dirty="0" err="1">
                <a:latin typeface="Century Gothic" panose="020B0502020202020204" pitchFamily="34" charset="0"/>
              </a:rPr>
              <a:t>frozenset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ru-RU" sz="2400" dirty="0">
                <a:latin typeface="Century Gothic" panose="020B0502020202020204" pitchFamily="34" charset="0"/>
              </a:rPr>
              <a:t>заключается в том, что </a:t>
            </a:r>
            <a:r>
              <a:rPr lang="en-US" sz="2400" dirty="0">
                <a:latin typeface="Century Gothic" panose="020B0502020202020204" pitchFamily="34" charset="0"/>
              </a:rPr>
              <a:t>set - </a:t>
            </a:r>
            <a:r>
              <a:rPr lang="ru-RU" sz="2400" dirty="0">
                <a:latin typeface="Century Gothic" panose="020B0502020202020204" pitchFamily="34" charset="0"/>
              </a:rPr>
              <a:t>изменяемый тип данных, а </a:t>
            </a:r>
            <a:r>
              <a:rPr lang="en-US" sz="2400" dirty="0" err="1">
                <a:latin typeface="Century Gothic" panose="020B0502020202020204" pitchFamily="34" charset="0"/>
              </a:rPr>
              <a:t>frozenset</a:t>
            </a:r>
            <a:r>
              <a:rPr lang="en-US" sz="2400" dirty="0">
                <a:latin typeface="Century Gothic" panose="020B0502020202020204" pitchFamily="34" charset="0"/>
              </a:rPr>
              <a:t> - </a:t>
            </a:r>
            <a:r>
              <a:rPr lang="ru-RU" sz="2400" dirty="0">
                <a:latin typeface="Century Gothic" panose="020B0502020202020204" pitchFamily="34" charset="0"/>
              </a:rPr>
              <a:t>нет. 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C9AC0BBD-7D5B-E94A-AE3C-FB9408543BB9}"/>
              </a:ext>
            </a:extLst>
          </p:cNvPr>
          <p:cNvSpPr/>
          <p:nvPr/>
        </p:nvSpPr>
        <p:spPr>
          <a:xfrm>
            <a:off x="8029774" y="1751383"/>
            <a:ext cx="38031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Code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arr</a:t>
            </a:r>
            <a:r>
              <a:rPr lang="en-US" sz="2400" dirty="0">
                <a:latin typeface="Century Gothic" panose="020B0502020202020204" pitchFamily="34" charset="0"/>
              </a:rPr>
              <a:t> = [1, 2, 3, 1, 2, 3, 4]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print(set(</a:t>
            </a:r>
            <a:r>
              <a:rPr lang="en-US" sz="2400" dirty="0" err="1">
                <a:latin typeface="Century Gothic" panose="020B0502020202020204" pitchFamily="34" charset="0"/>
              </a:rPr>
              <a:t>arr</a:t>
            </a:r>
            <a:r>
              <a:rPr lang="en-US" sz="2400" dirty="0">
                <a:latin typeface="Century Gothic" panose="020B0502020202020204" pitchFamily="34" charset="0"/>
              </a:rPr>
              <a:t>))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entury Gothic" panose="020B0502020202020204" pitchFamily="34" charset="0"/>
              </a:rPr>
              <a:t>Output: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{1, 2, 3, 4}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4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1106821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0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D8D5EF4D-757E-8F41-B380-95557EA509A2}"/>
              </a:ext>
            </a:extLst>
          </p:cNvPr>
          <p:cNvSpPr/>
          <p:nvPr/>
        </p:nvSpPr>
        <p:spPr>
          <a:xfrm>
            <a:off x="749245" y="214738"/>
            <a:ext cx="386195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Множество</a:t>
            </a:r>
            <a:endParaRPr lang="en-US" sz="40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A6AE74FA-32E9-5E44-AFDF-064D396B8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74" y="1312507"/>
            <a:ext cx="6473273" cy="4912752"/>
          </a:xfrm>
          <a:prstGeom prst="rect">
            <a:avLst/>
          </a:prstGeom>
        </p:spPr>
      </p:pic>
      <p:pic>
        <p:nvPicPr>
          <p:cNvPr id="14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1106821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9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21" y="0"/>
            <a:ext cx="5014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284317D1-EC82-0C49-97AE-4D9D375F4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38" y="1354633"/>
            <a:ext cx="4034942" cy="5164726"/>
          </a:xfrm>
          <a:prstGeom prst="rect">
            <a:avLst/>
          </a:prstGeom>
        </p:spPr>
      </p:pic>
      <p:pic>
        <p:nvPicPr>
          <p:cNvPr id="1027" name="Picture 3" descr="D:\Наташа\корел\сувалкина\фото подборка\от дмитрия\CLNkSPk2ZR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23157"/>
          <a:stretch/>
        </p:blipFill>
        <p:spPr bwMode="auto">
          <a:xfrm>
            <a:off x="6495394" y="0"/>
            <a:ext cx="5412827" cy="62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52;p33"/>
          <p:cNvSpPr txBox="1"/>
          <p:nvPr/>
        </p:nvSpPr>
        <p:spPr>
          <a:xfrm>
            <a:off x="896610" y="69544"/>
            <a:ext cx="4815768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СТРОКИ</a:t>
            </a:r>
            <a:endParaRPr lang="en-US" sz="36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24738" y="1130120"/>
            <a:ext cx="1340089" cy="36000"/>
          </a:xfrm>
          <a:prstGeom prst="rect">
            <a:avLst/>
          </a:prstGeom>
          <a:solidFill>
            <a:srgbClr val="A0A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94" y="5312979"/>
            <a:ext cx="5696606" cy="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49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C0EA69A2-4B54-F447-8785-7FFDC1CEE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6"/>
          <a:stretch/>
        </p:blipFill>
        <p:spPr>
          <a:xfrm>
            <a:off x="1024738" y="1354633"/>
            <a:ext cx="4233062" cy="5351383"/>
          </a:xfrm>
          <a:prstGeom prst="rect">
            <a:avLst/>
          </a:prstGeom>
        </p:spPr>
      </p:pic>
      <p:pic>
        <p:nvPicPr>
          <p:cNvPr id="6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21" y="0"/>
            <a:ext cx="5014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Наташа\корел\сувалкина\фото подборка\от дмитрия\AHPehV59Zc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29" t="8462" r="13231"/>
          <a:stretch/>
        </p:blipFill>
        <p:spPr bwMode="auto">
          <a:xfrm>
            <a:off x="6495394" y="0"/>
            <a:ext cx="5412827" cy="62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52;p33"/>
          <p:cNvSpPr txBox="1"/>
          <p:nvPr/>
        </p:nvSpPr>
        <p:spPr>
          <a:xfrm>
            <a:off x="896610" y="69544"/>
            <a:ext cx="4815768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СТРОКИ</a:t>
            </a:r>
            <a:endParaRPr lang="en-US" sz="36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24738" y="1130120"/>
            <a:ext cx="1340089" cy="36000"/>
          </a:xfrm>
          <a:prstGeom prst="rect">
            <a:avLst/>
          </a:prstGeom>
          <a:solidFill>
            <a:srgbClr val="A0A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94" y="5312979"/>
            <a:ext cx="5696606" cy="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52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47;p18"/>
          <p:cNvGrpSpPr/>
          <p:nvPr/>
        </p:nvGrpSpPr>
        <p:grpSpPr>
          <a:xfrm>
            <a:off x="0" y="4523232"/>
            <a:ext cx="12192000" cy="710239"/>
            <a:chOff x="0" y="0"/>
            <a:chExt cx="12192000" cy="710239"/>
          </a:xfrm>
        </p:grpSpPr>
        <p:pic>
          <p:nvPicPr>
            <p:cNvPr id="7" name="Google Shape;148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49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50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3" t="56963" b="21412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51;p18" descr="ÐÐ°ÑÑÐ¸Ð½ÐºÐ¸ Ð¿Ð¾ Ð·Ð°Ð¿ÑÐ¾ÑÑ dots"/>
            <p:cNvPicPr preferRelativeResize="0"/>
            <p:nvPr/>
          </p:nvPicPr>
          <p:blipFill rotWithShape="1">
            <a:blip r:embed="rId2">
              <a:alphaModFix/>
            </a:blip>
            <a:srcRect l="504" t="56963" r="26830" b="21412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52;p18"/>
          <p:cNvSpPr/>
          <p:nvPr/>
        </p:nvSpPr>
        <p:spPr>
          <a:xfrm>
            <a:off x="0" y="0"/>
            <a:ext cx="12191999" cy="4693920"/>
          </a:xfrm>
          <a:prstGeom prst="rect">
            <a:avLst/>
          </a:prstGeom>
          <a:solidFill>
            <a:srgbClr val="203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3;p18"/>
          <p:cNvSpPr txBox="1"/>
          <p:nvPr/>
        </p:nvSpPr>
        <p:spPr>
          <a:xfrm>
            <a:off x="-1" y="4314844"/>
            <a:ext cx="12191999" cy="219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/>
            <a:r>
              <a:rPr lang="ru-RU" sz="5200" b="1" dirty="0" smtClean="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СПИСКИ</a:t>
            </a:r>
            <a:endParaRPr lang="en-US" sz="5200" b="1" dirty="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" name="Picture 2" descr="Картинки по запросу pyth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3" t="4477" r="1594" b="11848"/>
          <a:stretch/>
        </p:blipFill>
        <p:spPr bwMode="auto">
          <a:xfrm>
            <a:off x="530989" y="451104"/>
            <a:ext cx="11153643" cy="50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43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4" b="48081"/>
          <a:stretch/>
        </p:blipFill>
        <p:spPr bwMode="auto">
          <a:xfrm flipV="1">
            <a:off x="8907141" y="-2"/>
            <a:ext cx="3284859" cy="6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" y="670562"/>
            <a:ext cx="749244" cy="5760384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pic>
        <p:nvPicPr>
          <p:cNvPr id="9" name="Рисунок 8" descr="Изображение выглядит как птица&#10;&#10;Автоматически созданное описание">
            <a:extLst>
              <a:ext uri="{FF2B5EF4-FFF2-40B4-BE49-F238E27FC236}">
                <a16:creationId xmlns:a16="http://schemas.microsoft.com/office/drawing/2014/main" xmlns="" id="{FA92C022-AE12-4740-A081-2CE7F672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60" y="877834"/>
            <a:ext cx="5805801" cy="5112330"/>
          </a:xfrm>
          <a:prstGeom prst="rect">
            <a:avLst/>
          </a:prstGeom>
        </p:spPr>
      </p:pic>
      <p:pic>
        <p:nvPicPr>
          <p:cNvPr id="8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670561"/>
            <a:ext cx="11442755" cy="576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Наташа\корел\сувалкина\фото подборка\14866646123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r="43062"/>
          <a:stretch/>
        </p:blipFill>
        <p:spPr bwMode="auto">
          <a:xfrm>
            <a:off x="749245" y="-2"/>
            <a:ext cx="459999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3" y="0"/>
            <a:ext cx="458443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53;p18"/>
          <p:cNvSpPr txBox="1"/>
          <p:nvPr/>
        </p:nvSpPr>
        <p:spPr>
          <a:xfrm>
            <a:off x="1051559" y="670561"/>
            <a:ext cx="4297681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ru-RU" sz="5200" b="1" dirty="0" smtClean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СПИСКИ</a:t>
            </a:r>
            <a:endParaRPr lang="en-US" sz="5200" b="1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1817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34056" b="-4479"/>
          <a:stretch/>
        </p:blipFill>
        <p:spPr bwMode="auto">
          <a:xfrm>
            <a:off x="6890" y="620285"/>
            <a:ext cx="2164810" cy="15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4541727" y="438197"/>
            <a:ext cx="310854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СПИСКИ</a:t>
            </a:r>
            <a:endParaRPr lang="en-US" sz="48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4" name="Прямоугольник 13"/>
          <p:cNvSpPr/>
          <p:nvPr/>
        </p:nvSpPr>
        <p:spPr>
          <a:xfrm flipH="1">
            <a:off x="-10" y="1486397"/>
            <a:ext cx="12192001" cy="50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5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49014" y="11203"/>
            <a:ext cx="1389439" cy="1389439"/>
          </a:xfrm>
          <a:prstGeom prst="rect">
            <a:avLst/>
          </a:prstGeom>
          <a:noFill/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D78D6B72-3435-8644-A184-8913F44A7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35" b="28694"/>
          <a:stretch/>
        </p:blipFill>
        <p:spPr>
          <a:xfrm>
            <a:off x="985694" y="2089559"/>
            <a:ext cx="10220608" cy="3520440"/>
          </a:xfrm>
          <a:prstGeom prst="rect">
            <a:avLst/>
          </a:prstGeom>
        </p:spPr>
      </p:pic>
      <p:pic>
        <p:nvPicPr>
          <p:cNvPr id="21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6397"/>
            <a:ext cx="12191996" cy="5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964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37581" y="5768250"/>
            <a:ext cx="4116833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5400" b="1" dirty="0" smtClean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КОРТЕЖИ</a:t>
            </a:r>
            <a:endParaRPr lang="ru-RU" sz="5400" b="1" dirty="0">
              <a:solidFill>
                <a:srgbClr val="1F57B3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56964" r="11828" b="2263"/>
          <a:stretch/>
        </p:blipFill>
        <p:spPr bwMode="auto">
          <a:xfrm>
            <a:off x="10124003" y="5518730"/>
            <a:ext cx="2067998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t="56964" r="-1" b="2263"/>
          <a:stretch/>
        </p:blipFill>
        <p:spPr bwMode="auto">
          <a:xfrm flipH="1">
            <a:off x="0" y="4849095"/>
            <a:ext cx="3281234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0" y="487679"/>
            <a:ext cx="12192000" cy="50310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D:\Наташа\корел\сувалкина\фото подборка\134284-abstract-748x42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5"/>
          <a:stretch/>
        </p:blipFill>
        <p:spPr bwMode="auto">
          <a:xfrm>
            <a:off x="1263632" y="487678"/>
            <a:ext cx="9664731" cy="5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>
            <a:off x="2163862" y="1715381"/>
            <a:ext cx="7864268" cy="2751736"/>
            <a:chOff x="2087453" y="1458770"/>
            <a:chExt cx="7864268" cy="2751736"/>
          </a:xfrm>
        </p:grpSpPr>
        <p:pic>
          <p:nvPicPr>
            <p:cNvPr id="18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23"/>
            <a:stretch/>
          </p:blipFill>
          <p:spPr bwMode="auto">
            <a:xfrm>
              <a:off x="2087453" y="1458770"/>
              <a:ext cx="2422155" cy="2751736"/>
            </a:xfrm>
            <a:prstGeom prst="rect">
              <a:avLst/>
            </a:prstGeom>
            <a:noFill/>
            <a:effectLst>
              <a:glow rad="1320800">
                <a:srgbClr val="002060">
                  <a:alpha val="4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D:\Наташа\корел\сувалкина\презентация НЕЙРОНКИ\занятия от саши\Python-logo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7" r="19553"/>
            <a:stretch/>
          </p:blipFill>
          <p:spPr bwMode="auto">
            <a:xfrm>
              <a:off x="4509609" y="1458770"/>
              <a:ext cx="5442112" cy="275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618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4" b="48081"/>
          <a:stretch/>
        </p:blipFill>
        <p:spPr bwMode="auto">
          <a:xfrm flipV="1">
            <a:off x="8907141" y="-2"/>
            <a:ext cx="3284859" cy="6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" y="670562"/>
            <a:ext cx="749244" cy="5760384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pic>
        <p:nvPicPr>
          <p:cNvPr id="13" name="Рисунок 12" descr="Изображение выглядит как птица&#10;&#10;Автоматически созданное описание">
            <a:extLst>
              <a:ext uri="{FF2B5EF4-FFF2-40B4-BE49-F238E27FC236}">
                <a16:creationId xmlns:a16="http://schemas.microsoft.com/office/drawing/2014/main" xmlns="" id="{92A3E035-069A-564E-8B2A-A32AECE8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60" y="877834"/>
            <a:ext cx="6047708" cy="5112330"/>
          </a:xfrm>
          <a:prstGeom prst="rect">
            <a:avLst/>
          </a:prstGeom>
        </p:spPr>
      </p:pic>
      <p:pic>
        <p:nvPicPr>
          <p:cNvPr id="8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670561"/>
            <a:ext cx="11442755" cy="576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Наташа\корел\сувалкина\фото подборка\14866646123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r="43062"/>
          <a:stretch/>
        </p:blipFill>
        <p:spPr bwMode="auto">
          <a:xfrm>
            <a:off x="749245" y="-2"/>
            <a:ext cx="459999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3" y="0"/>
            <a:ext cx="458443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53;p18"/>
          <p:cNvSpPr txBox="1"/>
          <p:nvPr/>
        </p:nvSpPr>
        <p:spPr>
          <a:xfrm>
            <a:off x="1051559" y="670561"/>
            <a:ext cx="4297681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ru-RU" sz="5200" b="1" dirty="0" smtClean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КОРТЕЖИ</a:t>
            </a:r>
            <a:endParaRPr lang="en-US" sz="5200" b="1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8711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34056" b="-4479"/>
          <a:stretch/>
        </p:blipFill>
        <p:spPr bwMode="auto">
          <a:xfrm>
            <a:off x="6890" y="620285"/>
            <a:ext cx="2164810" cy="15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67629" y="438197"/>
            <a:ext cx="705674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Кортежи </a:t>
            </a:r>
            <a:r>
              <a:rPr lang="en-US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vs </a:t>
            </a:r>
            <a: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Списки</a:t>
            </a:r>
          </a:p>
        </p:txBody>
      </p:sp>
      <p:sp>
        <p:nvSpPr>
          <p:cNvPr id="14" name="Прямоугольник 13"/>
          <p:cNvSpPr/>
          <p:nvPr/>
        </p:nvSpPr>
        <p:spPr>
          <a:xfrm flipH="1">
            <a:off x="-10" y="1486397"/>
            <a:ext cx="12192001" cy="50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5" name="Picture 2" descr="C:\Users\В\Desktop\Милашество\ейронки\презы\python-7be70baa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49014" y="11203"/>
            <a:ext cx="1389439" cy="1389439"/>
          </a:xfrm>
          <a:prstGeom prst="rect">
            <a:avLst/>
          </a:prstGeom>
          <a:noFill/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xmlns="" id="{48A7C7AB-E436-C945-A8DE-80449006B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46761"/>
              </p:ext>
            </p:extLst>
          </p:nvPr>
        </p:nvGraphicFramePr>
        <p:xfrm>
          <a:off x="212072" y="1674418"/>
          <a:ext cx="11856720" cy="4619538"/>
        </p:xfrm>
        <a:graphic>
          <a:graphicData uri="http://schemas.openxmlformats.org/drawingml/2006/table">
            <a:tbl>
              <a:tblPr/>
              <a:tblGrid>
                <a:gridCol w="5928360">
                  <a:extLst>
                    <a:ext uri="{9D8B030D-6E8A-4147-A177-3AD203B41FA5}">
                      <a16:colId xmlns:a16="http://schemas.microsoft.com/office/drawing/2014/main" xmlns="" val="2910455804"/>
                    </a:ext>
                  </a:extLst>
                </a:gridCol>
                <a:gridCol w="5928360">
                  <a:extLst>
                    <a:ext uri="{9D8B030D-6E8A-4147-A177-3AD203B41FA5}">
                      <a16:colId xmlns:a16="http://schemas.microsoft.com/office/drawing/2014/main" xmlns="" val="44240257"/>
                    </a:ext>
                  </a:extLst>
                </a:gridCol>
              </a:tblGrid>
              <a:tr h="460509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rgbClr val="0C60C6"/>
                          </a:solidFill>
                          <a:effectLst/>
                          <a:latin typeface="Century Gothic" panose="020B0502020202020204" pitchFamily="34" charset="0"/>
                        </a:rPr>
                        <a:t>Tuple</a:t>
                      </a:r>
                      <a:endParaRPr lang="en-US" sz="2400" b="0" dirty="0">
                        <a:solidFill>
                          <a:srgbClr val="0C60C6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rgbClr val="0C60C6"/>
                          </a:solidFill>
                          <a:effectLst/>
                          <a:latin typeface="Century Gothic" panose="020B0502020202020204" pitchFamily="34" charset="0"/>
                        </a:rPr>
                        <a:t>List</a:t>
                      </a:r>
                      <a:endParaRPr lang="en-US" sz="2400" b="0" dirty="0">
                        <a:solidFill>
                          <a:srgbClr val="0C60C6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0840393"/>
                  </a:ext>
                </a:extLst>
              </a:tr>
              <a:tr h="686064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  <a:latin typeface="Century Gothic" panose="020B0502020202020204" pitchFamily="34" charset="0"/>
                        </a:rPr>
                        <a:t>A tuple consists of immutable objects. (Objects which cannot change after creation)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  <a:latin typeface="Century Gothic" panose="020B0502020202020204" pitchFamily="34" charset="0"/>
                        </a:rPr>
                        <a:t>A list consists of mutable objects. (Objects which can be changed after creation)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8567970"/>
                  </a:ext>
                </a:extLst>
              </a:tr>
              <a:tr h="460509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  <a:latin typeface="Century Gothic" panose="020B0502020202020204" pitchFamily="34" charset="0"/>
                        </a:rPr>
                        <a:t>Tuple has a small memory.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  <a:latin typeface="Century Gothic" panose="020B0502020202020204" pitchFamily="34" charset="0"/>
                        </a:rPr>
                        <a:t>List has a large memory.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8570835"/>
                  </a:ext>
                </a:extLst>
              </a:tr>
              <a:tr h="686064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  <a:latin typeface="Century Gothic" panose="020B0502020202020204" pitchFamily="34" charset="0"/>
                        </a:rPr>
                        <a:t>Tuple is stored in a single block of memory.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  <a:latin typeface="Century Gothic" panose="020B0502020202020204" pitchFamily="34" charset="0"/>
                        </a:rPr>
                        <a:t>List is stored in two blocks of memory (One is fixed sized and the other is variable sized for storing data)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269890"/>
                  </a:ext>
                </a:extLst>
              </a:tr>
              <a:tr h="686064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  <a:latin typeface="Century Gothic" panose="020B0502020202020204" pitchFamily="34" charset="0"/>
                        </a:rPr>
                        <a:t>Creating a tuple is faster than creating a list.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  <a:latin typeface="Century Gothic" panose="020B0502020202020204" pitchFamily="34" charset="0"/>
                        </a:rPr>
                        <a:t>Creating a list is slower because two memory blocks need to be accessed.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8435021"/>
                  </a:ext>
                </a:extLst>
              </a:tr>
              <a:tr h="686064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  <a:latin typeface="Century Gothic" panose="020B0502020202020204" pitchFamily="34" charset="0"/>
                        </a:rPr>
                        <a:t>An element in a tuple cannot be removed or replaced.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  <a:latin typeface="Century Gothic" panose="020B0502020202020204" pitchFamily="34" charset="0"/>
                        </a:rPr>
                        <a:t>An element in a list can be removed or replaced.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683983"/>
                  </a:ext>
                </a:extLst>
              </a:tr>
              <a:tr h="686064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  <a:latin typeface="Century Gothic" panose="020B0502020202020204" pitchFamily="34" charset="0"/>
                        </a:rPr>
                        <a:t>A tuple has data stored in () brackets. For example, (1,2,3)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  <a:latin typeface="Century Gothic" panose="020B0502020202020204" pitchFamily="34" charset="0"/>
                        </a:rPr>
                        <a:t>A list has data stored in [] brackets. For example, [1,2,3]</a:t>
                      </a:r>
                    </a:p>
                  </a:txBody>
                  <a:tcPr marL="117477" marR="117477" marT="117477" marB="1174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0426552"/>
                  </a:ext>
                </a:extLst>
              </a:tr>
            </a:tbl>
          </a:graphicData>
        </a:graphic>
      </p:graphicFrame>
      <p:pic>
        <p:nvPicPr>
          <p:cNvPr id="21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6397"/>
            <a:ext cx="12191996" cy="5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32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3426</TotalTime>
  <Words>238</Words>
  <Application>Microsoft Office PowerPoint</Application>
  <PresentationFormat>Произвольный</PresentationFormat>
  <Paragraphs>40</Paragraphs>
  <Slides>15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Ермолов</dc:creator>
  <cp:lastModifiedBy>Pentagon</cp:lastModifiedBy>
  <cp:revision>29</cp:revision>
  <dcterms:created xsi:type="dcterms:W3CDTF">2019-10-05T08:26:02Z</dcterms:created>
  <dcterms:modified xsi:type="dcterms:W3CDTF">2019-10-22T08:38:51Z</dcterms:modified>
</cp:coreProperties>
</file>